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6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8" r:id="rId10"/>
    <p:sldId id="263" r:id="rId11"/>
    <p:sldId id="269" r:id="rId12"/>
    <p:sldId id="265" r:id="rId13"/>
  </p:sldIdLst>
  <p:sldSz cx="14630400" cy="8229600"/>
  <p:notesSz cx="8229600" cy="14630400"/>
  <p:embeddedFontLst>
    <p:embeddedFont>
      <p:font typeface="Gelasio" panose="02010600030101010101" charset="0"/>
      <p:regular r:id="rId15"/>
    </p:embeddedFont>
    <p:embeddedFont>
      <p:font typeface="Lato" panose="020F0502020204030203" pitchFamily="34" charset="0"/>
      <p:regular r:id="rId16"/>
      <p:bold r:id="rId1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284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4BB64-EFE9-3488-F01D-36CCC3E04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C7D4E9-EDFB-F56B-EC22-A26F86F230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B1B113-D648-9CF3-438B-53D72B727A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61912F-3950-6E40-950E-BCC794DDAA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7613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98396-416B-2F80-47C9-53A2F5A81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4139DB-205D-EFC5-81AC-E1E21DE208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A2FD6B-058A-7001-7850-D83E210464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AD646-069E-8DCD-241C-E80D9FC311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78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509BF-C00F-D142-6CF1-C2937FE81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4EA3CBB0-25E7-69F3-F119-EB8195859C7A}"/>
              </a:ext>
            </a:extLst>
          </p:cNvPr>
          <p:cNvSpPr/>
          <p:nvPr/>
        </p:nvSpPr>
        <p:spPr>
          <a:xfrm>
            <a:off x="7837469" y="3815535"/>
            <a:ext cx="6245184" cy="172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dirty="0" err="1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Chronark</a:t>
            </a:r>
            <a:endParaRPr lang="en-US" sz="6000" dirty="0">
              <a:solidFill>
                <a:srgbClr val="312F2B"/>
              </a:solidFill>
              <a:latin typeface="Gelasio" pitchFamily="34" charset="0"/>
              <a:ea typeface="Gelasio" pitchFamily="34" charset="-122"/>
              <a:cs typeface="Gelasio" pitchFamily="34" charset="-120"/>
            </a:endParaRPr>
          </a:p>
          <a:p>
            <a:pPr>
              <a:lnSpc>
                <a:spcPts val="5550"/>
              </a:lnSpc>
            </a:pPr>
            <a:r>
              <a:rPr lang="en-US" altLang="zh-CN" sz="2800" dirty="0">
                <a:latin typeface="Gelasio" panose="02010600030101010101" charset="0"/>
                <a:cs typeface="Gelasio" panose="02010600030101010101" charset="0"/>
              </a:rPr>
              <a:t>	</a:t>
            </a:r>
            <a:r>
              <a:rPr lang="en-US" altLang="zh-CN" sz="2800" i="1" dirty="0"/>
              <a:t>   Your Intelligent Personal Butler.</a:t>
            </a:r>
            <a:endParaRPr lang="en-US" sz="4450" i="1" dirty="0">
              <a:solidFill>
                <a:srgbClr val="312F2B"/>
              </a:solidFill>
              <a:latin typeface="Gelasio" panose="02010600030101010101" charset="0"/>
              <a:ea typeface="Gelasio" pitchFamily="34" charset="-122"/>
              <a:cs typeface="Gelasio" panose="02010600030101010101" charset="0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EF6456FA-D599-CDCE-ADF9-2C41C4DC9BCB}"/>
              </a:ext>
            </a:extLst>
          </p:cNvPr>
          <p:cNvSpPr/>
          <p:nvPr/>
        </p:nvSpPr>
        <p:spPr>
          <a:xfrm>
            <a:off x="3403640" y="6050400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3B91CDE-DA57-E73D-FC46-52BEF22FAA75}"/>
              </a:ext>
            </a:extLst>
          </p:cNvPr>
          <p:cNvSpPr/>
          <p:nvPr/>
        </p:nvSpPr>
        <p:spPr>
          <a:xfrm>
            <a:off x="12582525" y="7658100"/>
            <a:ext cx="2047875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徽标&#10;&#10;AI 生成的内容可能不正确。">
            <a:extLst>
              <a:ext uri="{FF2B5EF4-FFF2-40B4-BE49-F238E27FC236}">
                <a16:creationId xmlns:a16="http://schemas.microsoft.com/office/drawing/2014/main" id="{C31506A6-3F20-9622-BB7E-45FA38C9F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686" y="1441013"/>
            <a:ext cx="5457825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192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18777"/>
            <a:ext cx="94836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altLang="zh-CN" sz="4800" dirty="0">
                <a:latin typeface="Gelasio" panose="02010600030101010101" charset="0"/>
                <a:cs typeface="Gelasio" panose="02010600030101010101" charset="0"/>
              </a:rPr>
              <a:t>Market Value &amp; Competitive Edge</a:t>
            </a:r>
            <a:endParaRPr lang="en-US" sz="4450" dirty="0">
              <a:latin typeface="Gelasio" panose="02010600030101010101" charset="0"/>
              <a:cs typeface="Gelasio" panose="02010600030101010101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670" y="344912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我们的AI私人秘书项目，凭借其独特的创新优势，在日益竞争激烈的市场中脱颖而出。</a:t>
            </a:r>
            <a:endParaRPr lang="en-US" sz="1750" b="1" dirty="0"/>
          </a:p>
        </p:txBody>
      </p:sp>
      <p:sp>
        <p:nvSpPr>
          <p:cNvPr id="4" name="Shape 2"/>
          <p:cNvSpPr/>
          <p:nvPr/>
        </p:nvSpPr>
        <p:spPr>
          <a:xfrm>
            <a:off x="793670" y="4181475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3"/>
          <p:cNvSpPr/>
          <p:nvPr/>
        </p:nvSpPr>
        <p:spPr>
          <a:xfrm>
            <a:off x="1028104" y="44159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个性化需求</a:t>
            </a:r>
            <a:endParaRPr lang="en-US" sz="2200" b="1" dirty="0"/>
          </a:p>
        </p:txBody>
      </p:sp>
      <p:sp>
        <p:nvSpPr>
          <p:cNvPr id="6" name="Text 4"/>
          <p:cNvSpPr/>
          <p:nvPr/>
        </p:nvSpPr>
        <p:spPr>
          <a:xfrm>
            <a:off x="1028104" y="490632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满足用户对高效、定制化时间管理的深层需求。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842" y="4181475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5451276" y="44159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创新交互模式</a:t>
            </a:r>
            <a:endParaRPr lang="en-US" sz="2200" b="1" dirty="0"/>
          </a:p>
        </p:txBody>
      </p:sp>
      <p:sp>
        <p:nvSpPr>
          <p:cNvPr id="9" name="Text 7"/>
          <p:cNvSpPr/>
          <p:nvPr/>
        </p:nvSpPr>
        <p:spPr>
          <a:xfrm>
            <a:off x="5451276" y="490632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结合AI聊天与直观日历，带来前所未有的便捷体验。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013" y="4181475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Text 9"/>
          <p:cNvSpPr/>
          <p:nvPr/>
        </p:nvSpPr>
        <p:spPr>
          <a:xfrm>
            <a:off x="9874448" y="44159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数据驱动智能</a:t>
            </a:r>
            <a:endParaRPr lang="en-US" sz="2200" b="1" dirty="0"/>
          </a:p>
        </p:txBody>
      </p:sp>
      <p:sp>
        <p:nvSpPr>
          <p:cNvPr id="12" name="Text 10"/>
          <p:cNvSpPr/>
          <p:nvPr/>
        </p:nvSpPr>
        <p:spPr>
          <a:xfrm>
            <a:off x="9874448" y="490632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基于用户数据持续优化，提供超越传统工具的智能服务。</a:t>
            </a:r>
            <a:endParaRPr lang="en-US" sz="175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AAD93DD-B686-E2C1-21C0-35955E6D505A}"/>
              </a:ext>
            </a:extLst>
          </p:cNvPr>
          <p:cNvSpPr/>
          <p:nvPr/>
        </p:nvSpPr>
        <p:spPr>
          <a:xfrm>
            <a:off x="12582525" y="7658100"/>
            <a:ext cx="2047875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84151EC-5919-0689-0920-02E5CA631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90" y="2416040"/>
            <a:ext cx="8112085" cy="430270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8F25CFD-A455-4FDD-0C9D-12CDB5170A2A}"/>
              </a:ext>
            </a:extLst>
          </p:cNvPr>
          <p:cNvSpPr txBox="1"/>
          <p:nvPr/>
        </p:nvSpPr>
        <p:spPr>
          <a:xfrm>
            <a:off x="9844050" y="2416040"/>
            <a:ext cx="3916360" cy="2068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75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Chronark</a:t>
            </a:r>
            <a:r>
              <a:rPr lang="en-US" altLang="zh-CN" sz="175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zh-CN" altLang="en-US" sz="1750" dirty="0">
                <a:latin typeface="Lato" panose="020F0502020204030203" pitchFamily="34" charset="0"/>
                <a:cs typeface="Lato" panose="020F0502020204030203" pitchFamily="34" charset="0"/>
              </a:rPr>
              <a:t>支持 </a:t>
            </a:r>
            <a:r>
              <a:rPr lang="en-US" altLang="zh-CN" sz="175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Gmail </a:t>
            </a:r>
            <a:r>
              <a:rPr lang="zh-CN" altLang="en-US" sz="1750" dirty="0">
                <a:latin typeface="Lato" panose="020F0502020204030203" pitchFamily="34" charset="0"/>
                <a:cs typeface="Lato" panose="020F0502020204030203" pitchFamily="34" charset="0"/>
              </a:rPr>
              <a:t>以及其他主流邮箱服务，也允许用户自托管邮件服务。我们的 </a:t>
            </a:r>
            <a:r>
              <a:rPr lang="en-US" altLang="zh-CN" sz="175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AI </a:t>
            </a:r>
            <a:r>
              <a:rPr lang="zh-CN" altLang="en-US" sz="1750" dirty="0">
                <a:latin typeface="Lato" panose="020F0502020204030203" pitchFamily="34" charset="0"/>
                <a:cs typeface="Lato" panose="020F0502020204030203" pitchFamily="34" charset="0"/>
              </a:rPr>
              <a:t>代理可以帮助你分类邮件、总结要点、草拟回复，真正从源头上减轻你的信息负担。</a:t>
            </a: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3BF5D263-E110-58CB-269B-34FF42266614}"/>
              </a:ext>
            </a:extLst>
          </p:cNvPr>
          <p:cNvSpPr/>
          <p:nvPr/>
        </p:nvSpPr>
        <p:spPr>
          <a:xfrm>
            <a:off x="869990" y="10065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altLang="zh-CN" sz="4800" dirty="0">
                <a:latin typeface="Gelasio" panose="02010600030101010101" charset="0"/>
                <a:cs typeface="Gelasio" panose="02010600030101010101" charset="0"/>
              </a:rPr>
              <a:t>Connect with Gmail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C6C3D63-0159-C1CF-3842-F4620CC95E54}"/>
              </a:ext>
            </a:extLst>
          </p:cNvPr>
          <p:cNvSpPr/>
          <p:nvPr/>
        </p:nvSpPr>
        <p:spPr>
          <a:xfrm>
            <a:off x="12353925" y="7362825"/>
            <a:ext cx="2276475" cy="866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1974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0"/>
            <a:ext cx="5697415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0670" y="2663190"/>
            <a:ext cx="76548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altLang="zh-CN" sz="4800" dirty="0">
                <a:latin typeface="Gelasio" panose="02010600030101010101" charset="0"/>
                <a:cs typeface="Gelasio" panose="02010600030101010101" charset="0"/>
              </a:rPr>
              <a:t>Summary &amp; Vision Forward</a:t>
            </a:r>
            <a:endParaRPr lang="en-US" sz="4450" dirty="0">
              <a:latin typeface="Gelasio" panose="02010600030101010101" charset="0"/>
              <a:cs typeface="Gelasio" panose="02010600030101010101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650832" y="3967282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AI私人</a:t>
            </a:r>
            <a:r>
              <a:rPr lang="zh-CN" alt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管家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：助力用户轻松驾驭时间，释放无限潜能。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310671" y="3712131"/>
            <a:ext cx="30480" cy="873204"/>
          </a:xfrm>
          <a:prstGeom prst="rect">
            <a:avLst/>
          </a:prstGeom>
          <a:solidFill>
            <a:srgbClr val="E5E5E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6310671" y="4840486"/>
            <a:ext cx="7556421" cy="1398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通过结合智能对话与数据分析，我们致力于打造一款人人可用的智能时间管理助手</a:t>
            </a:r>
            <a:r>
              <a:rPr lang="zh-CN" alt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。在这个快节奏的时代，我们希望 </a:t>
            </a:r>
            <a:r>
              <a:rPr lang="en-US" altLang="zh-CN" sz="175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Chronark</a:t>
            </a:r>
            <a:r>
              <a:rPr lang="en-US" altLang="zh-CN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zh-CN" alt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能成为你的时间守护者，助你高效、自律又自在地生活每一天。</a:t>
            </a:r>
            <a:endParaRPr lang="en-US" sz="175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C7D39CA-3A76-4F43-6FC1-D26DB11FD9F9}"/>
              </a:ext>
            </a:extLst>
          </p:cNvPr>
          <p:cNvSpPr/>
          <p:nvPr/>
        </p:nvSpPr>
        <p:spPr>
          <a:xfrm>
            <a:off x="12613006" y="7658100"/>
            <a:ext cx="2047875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3943" y="342841"/>
            <a:ext cx="14342514" cy="760100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678196" y="938274"/>
            <a:ext cx="65707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altLang="zh-CN" sz="4800" dirty="0">
                <a:latin typeface="Gelasio" panose="02010600030101010101" charset="0"/>
                <a:cs typeface="Gelasio" panose="02010600030101010101" charset="0"/>
              </a:rPr>
              <a:t>Meet Your AI Assistant</a:t>
            </a:r>
            <a:endParaRPr lang="en-US" sz="4450" dirty="0">
              <a:latin typeface="Gelasio" panose="02010600030101010101" charset="0"/>
              <a:cs typeface="Gelasio" panose="02010600030101010101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462712" y="606462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我们致力于开发一个所有人都可以拥有的私人</a:t>
            </a:r>
            <a:r>
              <a:rPr lang="zh-CN" alt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管家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，旨在解决自由职业者在“当自己的老板”过程中遇到的时间管理难题，通过AI赋能，全面提升个人生产力。</a:t>
            </a:r>
            <a:endParaRPr lang="en-US" sz="175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1B2094C-E022-9BC9-6505-EB8A39D340BB}"/>
              </a:ext>
            </a:extLst>
          </p:cNvPr>
          <p:cNvSpPr/>
          <p:nvPr/>
        </p:nvSpPr>
        <p:spPr>
          <a:xfrm>
            <a:off x="12582525" y="7658100"/>
            <a:ext cx="2047875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73235"/>
            <a:ext cx="79692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altLang="zh-CN" sz="4800" dirty="0">
                <a:latin typeface="Gelasio" panose="02010600030101010101" charset="0"/>
                <a:cs typeface="Gelasio" panose="02010600030101010101" charset="0"/>
              </a:rPr>
              <a:t>Background and Market Needs</a:t>
            </a:r>
            <a:endParaRPr lang="en-US" sz="4450" dirty="0">
              <a:latin typeface="Gelasio" panose="02010600030101010101" charset="0"/>
              <a:cs typeface="Gelasio" panose="02010600030101010101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7604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AI进步推动工具革新</a:t>
            </a:r>
            <a:endParaRPr lang="en-US" sz="2200" b="1" dirty="0"/>
          </a:p>
        </p:txBody>
      </p:sp>
      <p:sp>
        <p:nvSpPr>
          <p:cNvPr id="4" name="Text 2"/>
          <p:cNvSpPr/>
          <p:nvPr/>
        </p:nvSpPr>
        <p:spPr>
          <a:xfrm>
            <a:off x="793790" y="434161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随着AI模型的飞速发展，其对生产力的影响日益显著，为个人和企业带来了前所未有的效率提升机遇。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7604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自由职业者需求多样</a:t>
            </a:r>
            <a:endParaRPr lang="en-US" sz="2200" b="1" dirty="0"/>
          </a:p>
        </p:txBody>
      </p:sp>
      <p:sp>
        <p:nvSpPr>
          <p:cNvPr id="6" name="Text 4"/>
          <p:cNvSpPr/>
          <p:nvPr/>
        </p:nvSpPr>
        <p:spPr>
          <a:xfrm>
            <a:off x="5332928" y="434161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自由职业者数量持续增长，但传统日程管理工具操作复杂，缺乏智能化支持，难以满足个性化需求。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7604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智能化管理空白</a:t>
            </a:r>
            <a:endParaRPr lang="en-US" sz="2200" b="1" dirty="0"/>
          </a:p>
        </p:txBody>
      </p:sp>
      <p:sp>
        <p:nvSpPr>
          <p:cNvPr id="8" name="Text 6"/>
          <p:cNvSpPr/>
          <p:nvPr/>
        </p:nvSpPr>
        <p:spPr>
          <a:xfrm>
            <a:off x="9872067" y="434161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市场亟需一款能够结合智能化、个性化</a:t>
            </a:r>
            <a:r>
              <a:rPr lang="zh-CN" alt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、以及</a:t>
            </a:r>
            <a:r>
              <a:rPr lang="en-US" sz="175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便捷操作于一体的时间管理解决方案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。</a:t>
            </a:r>
            <a:endParaRPr lang="en-US" sz="175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B9D0E96-556C-9AF2-BC3C-9FCC5BB0DE37}"/>
              </a:ext>
            </a:extLst>
          </p:cNvPr>
          <p:cNvSpPr/>
          <p:nvPr/>
        </p:nvSpPr>
        <p:spPr>
          <a:xfrm>
            <a:off x="12582525" y="7658100"/>
            <a:ext cx="2047875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7296" y="2100977"/>
            <a:ext cx="76072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altLang="zh-CN" sz="4800" dirty="0">
                <a:latin typeface="Gelasio" panose="02010600030101010101" charset="0"/>
                <a:cs typeface="Gelasio" panose="02010600030101010101" charset="0"/>
              </a:rPr>
              <a:t>Core Features Overview</a:t>
            </a:r>
            <a:endParaRPr lang="en-US" sz="4450" dirty="0">
              <a:latin typeface="Gelasio" panose="02010600030101010101" charset="0"/>
              <a:cs typeface="Gelasio" panose="02010600030101010101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47296" y="4027289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2"/>
          <p:cNvSpPr/>
          <p:nvPr/>
        </p:nvSpPr>
        <p:spPr>
          <a:xfrm>
            <a:off x="793790" y="3996809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00206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Shape 3"/>
          <p:cNvSpPr/>
          <p:nvPr/>
        </p:nvSpPr>
        <p:spPr>
          <a:xfrm>
            <a:off x="2551688" y="368712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761" y="3857268"/>
            <a:ext cx="272177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308378" y="47898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内置日历界面</a:t>
            </a:r>
            <a:endParaRPr lang="en-US" sz="2200" b="1" dirty="0"/>
          </a:p>
        </p:txBody>
      </p:sp>
      <p:sp>
        <p:nvSpPr>
          <p:cNvPr id="8" name="Text 5"/>
          <p:cNvSpPr/>
          <p:nvPr/>
        </p:nvSpPr>
        <p:spPr>
          <a:xfrm>
            <a:off x="1308378" y="5280302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日程自动生成与可视化呈现。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4027289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7"/>
          <p:cNvSpPr/>
          <p:nvPr/>
        </p:nvSpPr>
        <p:spPr>
          <a:xfrm>
            <a:off x="5216962" y="3996809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00206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Shape 8"/>
          <p:cNvSpPr/>
          <p:nvPr/>
        </p:nvSpPr>
        <p:spPr>
          <a:xfrm>
            <a:off x="6974860" y="368712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933" y="3857268"/>
            <a:ext cx="272177" cy="34016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731550" y="47898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自然语言聊天</a:t>
            </a:r>
            <a:endParaRPr lang="en-US" sz="2200" b="1" dirty="0"/>
          </a:p>
        </p:txBody>
      </p:sp>
      <p:sp>
        <p:nvSpPr>
          <p:cNvPr id="14" name="Text 10"/>
          <p:cNvSpPr/>
          <p:nvPr/>
        </p:nvSpPr>
        <p:spPr>
          <a:xfrm>
            <a:off x="5731550" y="5280302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通过对话轻松安排日程。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640133" y="4027289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Shape 12"/>
          <p:cNvSpPr/>
          <p:nvPr/>
        </p:nvSpPr>
        <p:spPr>
          <a:xfrm>
            <a:off x="9640133" y="3996809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00206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Shape 13"/>
          <p:cNvSpPr/>
          <p:nvPr/>
        </p:nvSpPr>
        <p:spPr>
          <a:xfrm>
            <a:off x="11398032" y="368712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2105" y="3857268"/>
            <a:ext cx="272177" cy="340162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0154721" y="47898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生产力趋势</a:t>
            </a:r>
            <a:endParaRPr lang="en-US" sz="2200" b="1" dirty="0"/>
          </a:p>
        </p:txBody>
      </p:sp>
      <p:sp>
        <p:nvSpPr>
          <p:cNvPr id="20" name="Text 15"/>
          <p:cNvSpPr/>
          <p:nvPr/>
        </p:nvSpPr>
        <p:spPr>
          <a:xfrm>
            <a:off x="10154721" y="5280302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跟踪事件完成度，智能分析。</a:t>
            </a:r>
            <a:endParaRPr lang="en-US" sz="175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820E1D6-D2E1-AAAE-3F3D-258B9AC3EBF5}"/>
              </a:ext>
            </a:extLst>
          </p:cNvPr>
          <p:cNvSpPr/>
          <p:nvPr/>
        </p:nvSpPr>
        <p:spPr>
          <a:xfrm>
            <a:off x="12582525" y="7658100"/>
            <a:ext cx="2047875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7393662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50"/>
              </a:lnSpc>
            </a:pPr>
            <a:r>
              <a:rPr lang="en-US" altLang="zh-CN" sz="4400" dirty="0">
                <a:latin typeface="Gelasio" panose="02010600030101010101" charset="0"/>
                <a:cs typeface="Gelasio" panose="02010600030101010101" charset="0"/>
              </a:rPr>
              <a:t>Interactive User Experience</a:t>
            </a:r>
            <a:endParaRPr lang="en-US" sz="4050" dirty="0">
              <a:latin typeface="Gelasio" panose="02010600030101010101" charset="0"/>
              <a:cs typeface="Gelasio" panose="02010600030101010101" charset="0"/>
            </a:endParaRPr>
          </a:p>
        </p:txBody>
      </p:sp>
      <p:pic>
        <p:nvPicPr>
          <p:cNvPr id="3" name="Image 0"/>
          <p:cNvPicPr>
            <a:picLocks noChangeAspect="1"/>
          </p:cNvPicPr>
          <p:nvPr/>
        </p:nvPicPr>
        <p:blipFill>
          <a:blip r:embed="rId3"/>
          <a:srcRect r="6263"/>
          <a:stretch>
            <a:fillRect/>
          </a:stretch>
        </p:blipFill>
        <p:spPr>
          <a:xfrm>
            <a:off x="-457167" y="1896546"/>
            <a:ext cx="8210640" cy="46947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66660" y="189654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AI对话驱动</a:t>
            </a:r>
            <a:r>
              <a:rPr lang="en-US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：</a:t>
            </a:r>
            <a:r>
              <a:rPr lang="en-US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仅需与AI对话，无需手动操作日历，实现零学习成本</a:t>
            </a: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7566660" y="3010465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智能习惯理解</a:t>
            </a:r>
            <a:r>
              <a:rPr lang="en-US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：</a:t>
            </a:r>
            <a:r>
              <a:rPr lang="en-US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AI深度理解用户习惯与需求，灵活调整日程安排，更贴合个人</a:t>
            </a:r>
            <a:r>
              <a:rPr lang="zh-CN" altLang="en-US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习惯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7566660" y="4124383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多终端同步</a:t>
            </a:r>
            <a:r>
              <a:rPr lang="en-US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：</a:t>
            </a:r>
            <a:r>
              <a:rPr lang="en-US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提供友好界面，支持在手机、平板、电脑等多终端同步查看和管理日程</a:t>
            </a:r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FBC7A54-091C-C33F-CFFE-BB9BAC149761}"/>
              </a:ext>
            </a:extLst>
          </p:cNvPr>
          <p:cNvSpPr/>
          <p:nvPr/>
        </p:nvSpPr>
        <p:spPr>
          <a:xfrm>
            <a:off x="12582525" y="7658100"/>
            <a:ext cx="2047875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40241BDE-7263-4710-F61A-A4E8A3B4BC52}"/>
              </a:ext>
            </a:extLst>
          </p:cNvPr>
          <p:cNvSpPr/>
          <p:nvPr/>
        </p:nvSpPr>
        <p:spPr>
          <a:xfrm>
            <a:off x="7566660" y="5238301"/>
            <a:ext cx="6342102" cy="10737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zh-CN" altLang="en-US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社交卡片：</a:t>
            </a:r>
            <a:r>
              <a:rPr lang="zh-CN" alt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你的</a:t>
            </a:r>
            <a:r>
              <a:rPr lang="en-US" altLang="zh-C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AI</a:t>
            </a:r>
            <a:r>
              <a:rPr lang="zh-CN" alt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管家帮你处理好一切。当你与他人确认好时间，只需轻点一下，事件就会同时出现在你们的日历中，高效、智能、毫无负担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2550"/>
              </a:lnSpc>
              <a:buSzPct val="100000"/>
            </a:pPr>
            <a:endPara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73593"/>
            <a:ext cx="111696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altLang="zh-CN" sz="4800" dirty="0">
                <a:latin typeface="Gelasio" panose="02010600030101010101" charset="0"/>
                <a:cs typeface="Gelasio" panose="02010600030101010101" charset="0"/>
              </a:rPr>
              <a:t>Technological Edge and Implementation</a:t>
            </a:r>
            <a:endParaRPr lang="en-US" sz="4450" dirty="0">
              <a:latin typeface="Gelasio" panose="02010600030101010101" charset="0"/>
              <a:cs typeface="Gelasio" panose="02010600030101010101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4274106"/>
            <a:ext cx="4234220" cy="226814"/>
          </a:xfrm>
          <a:prstGeom prst="roundRect">
            <a:avLst>
              <a:gd name="adj" fmla="val 42003"/>
            </a:avLst>
          </a:prstGeom>
          <a:solidFill>
            <a:srgbClr val="002060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Text 2"/>
          <p:cNvSpPr/>
          <p:nvPr/>
        </p:nvSpPr>
        <p:spPr>
          <a:xfrm>
            <a:off x="1020604" y="47277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先进NLP技术</a:t>
            </a:r>
            <a:endParaRPr lang="en-US" sz="2200" b="1" dirty="0"/>
          </a:p>
        </p:txBody>
      </p:sp>
      <p:sp>
        <p:nvSpPr>
          <p:cNvPr id="5" name="Text 3"/>
          <p:cNvSpPr/>
          <p:nvPr/>
        </p:nvSpPr>
        <p:spPr>
          <a:xfrm>
            <a:off x="1020604" y="5218152"/>
            <a:ext cx="37805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确保AI准确理解用户意图和复杂指令。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198031" y="3933825"/>
            <a:ext cx="4234220" cy="226814"/>
          </a:xfrm>
          <a:prstGeom prst="roundRect">
            <a:avLst>
              <a:gd name="adj" fmla="val 42003"/>
            </a:avLst>
          </a:prstGeom>
          <a:solidFill>
            <a:srgbClr val="002060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Text 5"/>
          <p:cNvSpPr/>
          <p:nvPr/>
        </p:nvSpPr>
        <p:spPr>
          <a:xfrm>
            <a:off x="5424845" y="43874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大语言模型</a:t>
            </a:r>
            <a:endParaRPr lang="en-US" sz="2200" b="1" dirty="0"/>
          </a:p>
        </p:txBody>
      </p:sp>
      <p:sp>
        <p:nvSpPr>
          <p:cNvPr id="8" name="Text 6"/>
          <p:cNvSpPr/>
          <p:nvPr/>
        </p:nvSpPr>
        <p:spPr>
          <a:xfrm>
            <a:off x="5424844" y="4877872"/>
            <a:ext cx="40074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支持智能决策，实现更灵活的日程定制。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02272" y="3593664"/>
            <a:ext cx="4234220" cy="226814"/>
          </a:xfrm>
          <a:prstGeom prst="roundRect">
            <a:avLst>
              <a:gd name="adj" fmla="val 42003"/>
            </a:avLst>
          </a:prstGeom>
          <a:solidFill>
            <a:srgbClr val="002060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9829086" y="4047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多平台API集成</a:t>
            </a:r>
            <a:endParaRPr lang="en-US" sz="2200" b="1" dirty="0"/>
          </a:p>
        </p:txBody>
      </p:sp>
      <p:sp>
        <p:nvSpPr>
          <p:cNvPr id="11" name="Text 9"/>
          <p:cNvSpPr/>
          <p:nvPr/>
        </p:nvSpPr>
        <p:spPr>
          <a:xfrm>
            <a:off x="9829086" y="4537710"/>
            <a:ext cx="37805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实现日历无缝同步，打通现有工具链。</a:t>
            </a:r>
            <a:endParaRPr lang="en-US" sz="175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BD3FEDF-0023-B8F4-8BF0-485F03856F79}"/>
              </a:ext>
            </a:extLst>
          </p:cNvPr>
          <p:cNvSpPr/>
          <p:nvPr/>
        </p:nvSpPr>
        <p:spPr>
          <a:xfrm>
            <a:off x="12582525" y="7658100"/>
            <a:ext cx="2047875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90595"/>
            <a:ext cx="78739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altLang="zh-CN" sz="4800" dirty="0">
                <a:latin typeface="Gelasio" panose="02010600030101010101" charset="0"/>
                <a:cs typeface="Gelasio" panose="02010600030101010101" charset="0"/>
              </a:rPr>
              <a:t>Data-Driven Personalization</a:t>
            </a:r>
            <a:endParaRPr lang="en-US" sz="4450" dirty="0">
              <a:latin typeface="Gelasio" panose="02010600030101010101" charset="0"/>
              <a:cs typeface="Gelasio" panose="02010600030101010101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552247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我们持续跟踪用户对各项事件的完成情况，收集并分析数据，在用户的个人主页呈现“近期生产力趋势”等功能。这些宝贵数据也将成为AI后续回答和决策的重要参考，针对用户习惯进行极致的个性化日程定制</a:t>
            </a:r>
            <a:r>
              <a:rPr lang="zh-CN" alt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。</a:t>
            </a:r>
            <a:endParaRPr lang="en-US" sz="175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468F830-28C8-E99B-7DEE-2C377C2D5C9D}"/>
              </a:ext>
            </a:extLst>
          </p:cNvPr>
          <p:cNvSpPr/>
          <p:nvPr/>
        </p:nvSpPr>
        <p:spPr>
          <a:xfrm>
            <a:off x="12582525" y="7658100"/>
            <a:ext cx="2047875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657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altLang="zh-CN" sz="4800" dirty="0">
                <a:latin typeface="Gelasio" panose="02010600030101010101" charset="0"/>
                <a:cs typeface="Gelasio" panose="02010600030101010101" charset="0"/>
              </a:rPr>
              <a:t>Key Use Cases</a:t>
            </a:r>
            <a:endParaRPr lang="en-US" sz="4450" dirty="0">
              <a:latin typeface="Gelasio" panose="02010600030101010101" charset="0"/>
              <a:cs typeface="Gelasio" panose="02010600030101010101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74579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57720" y="39659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自由职业者</a:t>
            </a:r>
            <a:endParaRPr lang="en-US" sz="2200" b="1" dirty="0"/>
          </a:p>
        </p:txBody>
      </p:sp>
      <p:sp>
        <p:nvSpPr>
          <p:cNvPr id="5" name="Text 2"/>
          <p:cNvSpPr/>
          <p:nvPr/>
        </p:nvSpPr>
        <p:spPr>
          <a:xfrm>
            <a:off x="1757720" y="4456331"/>
            <a:ext cx="31946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高效时间管理与任务规划，平衡工作与生活。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774579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9823" y="39659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企业员工</a:t>
            </a:r>
            <a:endParaRPr lang="en-US" sz="2200" b="1" dirty="0"/>
          </a:p>
        </p:txBody>
      </p:sp>
      <p:sp>
        <p:nvSpPr>
          <p:cNvPr id="8" name="Text 4"/>
          <p:cNvSpPr/>
          <p:nvPr/>
        </p:nvSpPr>
        <p:spPr>
          <a:xfrm>
            <a:off x="6199823" y="4456331"/>
            <a:ext cx="31946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辅助提升个人效率，优化日常工作流程。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774579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641925" y="39659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学生群体</a:t>
            </a:r>
            <a:endParaRPr lang="en-US" sz="2200" b="1" dirty="0"/>
          </a:p>
        </p:txBody>
      </p:sp>
      <p:sp>
        <p:nvSpPr>
          <p:cNvPr id="11" name="Text 6"/>
          <p:cNvSpPr/>
          <p:nvPr/>
        </p:nvSpPr>
        <p:spPr>
          <a:xfrm>
            <a:off x="10641925" y="4456331"/>
            <a:ext cx="31946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规划学习计划，智能安排课程与活动。</a:t>
            </a:r>
            <a:endParaRPr lang="en-US" sz="175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F3BFB49-6AE1-927F-90C7-34FC21EDCB55}"/>
              </a:ext>
            </a:extLst>
          </p:cNvPr>
          <p:cNvSpPr/>
          <p:nvPr/>
        </p:nvSpPr>
        <p:spPr>
          <a:xfrm>
            <a:off x="12582525" y="7658100"/>
            <a:ext cx="2047875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E1681-A35A-54B3-1837-C98714282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CFAA801D-E5C6-9FE5-F76B-E3064C1A40B6}"/>
              </a:ext>
            </a:extLst>
          </p:cNvPr>
          <p:cNvSpPr/>
          <p:nvPr/>
        </p:nvSpPr>
        <p:spPr>
          <a:xfrm>
            <a:off x="12582525" y="7658100"/>
            <a:ext cx="2047875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4B1B067-9F51-3094-51F6-513BFDA6A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0821" y="4835346"/>
            <a:ext cx="4236586" cy="258845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A094E2E-2196-E897-2AA5-C5BB5FB33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1803" y="1243822"/>
            <a:ext cx="4135604" cy="249910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41C8B83-585F-AF77-20B4-C554BBDB38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176" y="4836634"/>
            <a:ext cx="4236586" cy="253443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B5777C1-19ED-BCA8-2A44-CC68A87065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5160" y="1226160"/>
            <a:ext cx="4241602" cy="253443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7F5F718-3BC4-1A78-002A-0D3D5C80E7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454" y="4852774"/>
            <a:ext cx="4207056" cy="247402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B4E1AA1-5782-0109-3CA5-9CFCCAD6F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96" y="1226160"/>
            <a:ext cx="4647720" cy="253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18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337</Words>
  <Application>Microsoft Office PowerPoint</Application>
  <PresentationFormat>自定义</PresentationFormat>
  <Paragraphs>63</Paragraphs>
  <Slides>12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Lato</vt:lpstr>
      <vt:lpstr>Gelasio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Shuo Yin</cp:lastModifiedBy>
  <cp:revision>41</cp:revision>
  <dcterms:created xsi:type="dcterms:W3CDTF">2025-07-26T09:54:34Z</dcterms:created>
  <dcterms:modified xsi:type="dcterms:W3CDTF">2025-07-26T21:32:57Z</dcterms:modified>
</cp:coreProperties>
</file>